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058400" cx="7772400"/>
  <p:notesSz cx="6858000" cy="9144000"/>
  <p:embeddedFontLst>
    <p:embeddedFont>
      <p:font typeface="Comfortaa"/>
      <p:regular r:id="rId8"/>
      <p:bold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Comforta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c4ca776b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c4ca776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9c4ca776ba_0_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9c4ca776b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400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81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5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3.png"/><Relationship Id="rId13" Type="http://schemas.openxmlformats.org/officeDocument/2006/relationships/image" Target="../media/image6.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lpesavento@ahsd125.org" TargetMode="External"/><Relationship Id="rId4" Type="http://schemas.openxmlformats.org/officeDocument/2006/relationships/hyperlink" Target="mailto:kputtkammer@ahsd125.org" TargetMode="External"/><Relationship Id="rId9" Type="http://schemas.openxmlformats.org/officeDocument/2006/relationships/image" Target="../media/image10.png"/><Relationship Id="rId5" Type="http://schemas.openxmlformats.org/officeDocument/2006/relationships/hyperlink" Target="mailto:kuchman@ahsd125.org" TargetMode="External"/><Relationship Id="rId6" Type="http://schemas.openxmlformats.org/officeDocument/2006/relationships/image" Target="../media/image2.png"/><Relationship Id="rId7" Type="http://schemas.openxmlformats.org/officeDocument/2006/relationships/image" Target="../media/image8.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208600" y="852963"/>
            <a:ext cx="7355201" cy="1321700"/>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1"/>
                </a:solidFill>
                <a:latin typeface="Great Vibes"/>
              </a:rPr>
              <a:t>Classroom</a:t>
            </a:r>
          </a:p>
        </p:txBody>
      </p:sp>
      <p:sp>
        <p:nvSpPr>
          <p:cNvPr id="55" name="Google Shape;55;p13"/>
          <p:cNvSpPr/>
          <p:nvPr/>
        </p:nvSpPr>
        <p:spPr>
          <a:xfrm>
            <a:off x="337175" y="2159400"/>
            <a:ext cx="616157" cy="97155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0000"/>
                </a:solidFill>
                <a:latin typeface="Arial"/>
              </a:rPr>
              <a:t>N</a:t>
            </a:r>
          </a:p>
        </p:txBody>
      </p:sp>
      <p:sp>
        <p:nvSpPr>
          <p:cNvPr id="56" name="Google Shape;56;p13"/>
          <p:cNvSpPr/>
          <p:nvPr/>
        </p:nvSpPr>
        <p:spPr>
          <a:xfrm>
            <a:off x="1030341" y="2159400"/>
            <a:ext cx="583383" cy="971558"/>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rgbClr val="38761D"/>
                </a:solidFill>
                <a:latin typeface="Arial"/>
              </a:rPr>
              <a:t>E</a:t>
            </a:r>
          </a:p>
        </p:txBody>
      </p:sp>
      <p:sp>
        <p:nvSpPr>
          <p:cNvPr id="57" name="Google Shape;57;p13"/>
          <p:cNvSpPr/>
          <p:nvPr/>
        </p:nvSpPr>
        <p:spPr>
          <a:xfrm>
            <a:off x="1690740" y="2159400"/>
            <a:ext cx="1005079" cy="97155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0000"/>
                </a:solidFill>
                <a:latin typeface="Arial"/>
              </a:rPr>
              <a:t>W</a:t>
            </a:r>
          </a:p>
        </p:txBody>
      </p:sp>
      <p:sp>
        <p:nvSpPr>
          <p:cNvPr id="58" name="Google Shape;58;p13"/>
          <p:cNvSpPr/>
          <p:nvPr/>
        </p:nvSpPr>
        <p:spPr>
          <a:xfrm>
            <a:off x="2772831" y="2159400"/>
            <a:ext cx="622712" cy="10041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38761D"/>
                </a:solidFill>
                <a:latin typeface="Arial"/>
              </a:rPr>
              <a:t>S</a:t>
            </a:r>
          </a:p>
        </p:txBody>
      </p:sp>
      <p:sp>
        <p:nvSpPr>
          <p:cNvPr id="59" name="Google Shape;59;p13"/>
          <p:cNvSpPr/>
          <p:nvPr/>
        </p:nvSpPr>
        <p:spPr>
          <a:xfrm>
            <a:off x="3472561" y="2191945"/>
            <a:ext cx="488337" cy="97155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0000"/>
                </a:solidFill>
                <a:latin typeface="Arial"/>
              </a:rPr>
              <a:t>L</a:t>
            </a:r>
          </a:p>
        </p:txBody>
      </p:sp>
      <p:sp>
        <p:nvSpPr>
          <p:cNvPr id="60" name="Google Shape;60;p13"/>
          <p:cNvSpPr/>
          <p:nvPr/>
        </p:nvSpPr>
        <p:spPr>
          <a:xfrm>
            <a:off x="4037904" y="2191945"/>
            <a:ext cx="583383" cy="97155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38761D"/>
                </a:solidFill>
                <a:latin typeface="Arial"/>
              </a:rPr>
              <a:t>E</a:t>
            </a:r>
          </a:p>
        </p:txBody>
      </p:sp>
      <p:sp>
        <p:nvSpPr>
          <p:cNvPr id="61" name="Google Shape;61;p13"/>
          <p:cNvSpPr/>
          <p:nvPr/>
        </p:nvSpPr>
        <p:spPr>
          <a:xfrm>
            <a:off x="4698304" y="2191945"/>
            <a:ext cx="619435" cy="97155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0000"/>
                </a:solidFill>
                <a:latin typeface="Arial"/>
              </a:rPr>
              <a:t>T</a:t>
            </a:r>
          </a:p>
        </p:txBody>
      </p:sp>
      <p:sp>
        <p:nvSpPr>
          <p:cNvPr id="62" name="Google Shape;62;p13"/>
          <p:cNvSpPr/>
          <p:nvPr/>
        </p:nvSpPr>
        <p:spPr>
          <a:xfrm>
            <a:off x="5394738" y="2191945"/>
            <a:ext cx="619435" cy="97155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38761D"/>
                </a:solidFill>
                <a:latin typeface="Arial"/>
              </a:rPr>
              <a:t>T</a:t>
            </a:r>
          </a:p>
        </p:txBody>
      </p:sp>
      <p:sp>
        <p:nvSpPr>
          <p:cNvPr id="63" name="Google Shape;63;p13"/>
          <p:cNvSpPr/>
          <p:nvPr/>
        </p:nvSpPr>
        <p:spPr>
          <a:xfrm>
            <a:off x="6091172" y="2191945"/>
            <a:ext cx="583383" cy="97155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0000"/>
                </a:solidFill>
                <a:latin typeface="Arial"/>
              </a:rPr>
              <a:t>E</a:t>
            </a:r>
          </a:p>
        </p:txBody>
      </p:sp>
      <p:sp>
        <p:nvSpPr>
          <p:cNvPr id="64" name="Google Shape;64;p13"/>
          <p:cNvSpPr/>
          <p:nvPr/>
        </p:nvSpPr>
        <p:spPr>
          <a:xfrm>
            <a:off x="6751572" y="2175672"/>
            <a:ext cx="689353" cy="97155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38761D"/>
                </a:solidFill>
                <a:latin typeface="Arial"/>
              </a:rPr>
              <a:t>R</a:t>
            </a:r>
          </a:p>
        </p:txBody>
      </p:sp>
      <p:sp>
        <p:nvSpPr>
          <p:cNvPr id="65" name="Google Shape;65;p13"/>
          <p:cNvSpPr/>
          <p:nvPr/>
        </p:nvSpPr>
        <p:spPr>
          <a:xfrm>
            <a:off x="4455563" y="852975"/>
            <a:ext cx="2751472" cy="355562"/>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1"/>
                </a:solidFill>
                <a:latin typeface="Comfortaa"/>
              </a:rPr>
              <a:t>DECEMBER</a:t>
            </a:r>
          </a:p>
        </p:txBody>
      </p:sp>
      <p:sp>
        <p:nvSpPr>
          <p:cNvPr id="66" name="Google Shape;66;p13"/>
          <p:cNvSpPr/>
          <p:nvPr/>
        </p:nvSpPr>
        <p:spPr>
          <a:xfrm>
            <a:off x="3887100" y="3725600"/>
            <a:ext cx="3717900" cy="2863500"/>
          </a:xfrm>
          <a:prstGeom prst="flowChartAlternateProcess">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300">
                <a:latin typeface="Comfortaa"/>
                <a:ea typeface="Comfortaa"/>
                <a:cs typeface="Comfortaa"/>
                <a:sym typeface="Comfortaa"/>
              </a:rPr>
              <a:t> </a:t>
            </a:r>
            <a:endParaRPr sz="1300">
              <a:latin typeface="Comfortaa"/>
              <a:ea typeface="Comfortaa"/>
              <a:cs typeface="Comfortaa"/>
              <a:sym typeface="Comfortaa"/>
            </a:endParaRPr>
          </a:p>
          <a:p>
            <a:pPr indent="0" lvl="0" marL="0" marR="0" rtl="0" algn="l">
              <a:spcBef>
                <a:spcPts val="0"/>
              </a:spcBef>
              <a:spcAft>
                <a:spcPts val="0"/>
              </a:spcAft>
              <a:buNone/>
            </a:pPr>
            <a:r>
              <a:rPr lang="en" sz="1300">
                <a:latin typeface="Comfortaa"/>
                <a:ea typeface="Comfortaa"/>
                <a:cs typeface="Comfortaa"/>
                <a:sym typeface="Comfortaa"/>
              </a:rPr>
              <a:t>  Students are taking the challenge of learning Volume equations by storm! Not only are they solving volumes for rectangular prisms but, going one step  further and solving combined rectangular prisms, too!</a:t>
            </a:r>
            <a:endParaRPr sz="1300">
              <a:latin typeface="Comfortaa"/>
              <a:ea typeface="Comfortaa"/>
              <a:cs typeface="Comfortaa"/>
              <a:sym typeface="Comfortaa"/>
            </a:endParaRPr>
          </a:p>
          <a:p>
            <a:pPr indent="0" lvl="0" marL="0" marR="0" rtl="0" algn="l">
              <a:spcBef>
                <a:spcPts val="0"/>
              </a:spcBef>
              <a:spcAft>
                <a:spcPts val="0"/>
              </a:spcAft>
              <a:buNone/>
            </a:pPr>
            <a:r>
              <a:rPr lang="en" sz="1300">
                <a:latin typeface="Comfortaa"/>
                <a:ea typeface="Comfortaa"/>
                <a:cs typeface="Comfortaa"/>
                <a:sym typeface="Comfortaa"/>
              </a:rPr>
              <a:t>   We are going to be using all of this knowledge and begin completing a real-world moving company problem. Students will work with a team, and move through the problem solving process     together.</a:t>
            </a:r>
            <a:endParaRPr>
              <a:latin typeface="Comfortaa"/>
              <a:ea typeface="Comfortaa"/>
              <a:cs typeface="Comfortaa"/>
              <a:sym typeface="Comfortaa"/>
            </a:endParaRPr>
          </a:p>
        </p:txBody>
      </p:sp>
      <p:sp>
        <p:nvSpPr>
          <p:cNvPr id="67" name="Google Shape;67;p13"/>
          <p:cNvSpPr/>
          <p:nvPr/>
        </p:nvSpPr>
        <p:spPr>
          <a:xfrm>
            <a:off x="3887100" y="3330425"/>
            <a:ext cx="3380700" cy="737400"/>
          </a:xfrm>
          <a:prstGeom prst="flowChartAlternateProcess">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Comfortaa"/>
                <a:ea typeface="Comfortaa"/>
                <a:cs typeface="Comfortaa"/>
                <a:sym typeface="Comfortaa"/>
              </a:rPr>
              <a:t>MATH</a:t>
            </a:r>
            <a:endParaRPr sz="2000">
              <a:solidFill>
                <a:schemeClr val="lt1"/>
              </a:solidFill>
              <a:latin typeface="Comfortaa"/>
              <a:ea typeface="Comfortaa"/>
              <a:cs typeface="Comfortaa"/>
              <a:sym typeface="Comfortaa"/>
            </a:endParaRPr>
          </a:p>
        </p:txBody>
      </p:sp>
      <p:sp>
        <p:nvSpPr>
          <p:cNvPr id="68" name="Google Shape;68;p13"/>
          <p:cNvSpPr/>
          <p:nvPr/>
        </p:nvSpPr>
        <p:spPr>
          <a:xfrm>
            <a:off x="60900" y="4067825"/>
            <a:ext cx="3717900" cy="2592300"/>
          </a:xfrm>
          <a:prstGeom prst="flowChartAlternate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omfortaa"/>
                <a:ea typeface="Comfortaa"/>
                <a:cs typeface="Comfortaa"/>
                <a:sym typeface="Comfortaa"/>
              </a:rPr>
              <a:t>5th grade will be studying novels until winter break.  Students will be introduced to novels within the classroom.  These novels will help strengthen their knowledge of genres, plot structure, and sequencing of narrative stories. </a:t>
            </a:r>
            <a:endParaRPr sz="1600">
              <a:solidFill>
                <a:schemeClr val="dk1"/>
              </a:solidFill>
              <a:latin typeface="Comfortaa"/>
              <a:ea typeface="Comfortaa"/>
              <a:cs typeface="Comfortaa"/>
              <a:sym typeface="Comfortaa"/>
            </a:endParaRPr>
          </a:p>
        </p:txBody>
      </p:sp>
      <p:sp>
        <p:nvSpPr>
          <p:cNvPr id="69" name="Google Shape;69;p13"/>
          <p:cNvSpPr/>
          <p:nvPr/>
        </p:nvSpPr>
        <p:spPr>
          <a:xfrm>
            <a:off x="208600" y="7564425"/>
            <a:ext cx="3717900" cy="2863500"/>
          </a:xfrm>
          <a:prstGeom prst="flowChartAlternateProcess">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 sz="1500">
                <a:latin typeface="Comfortaa"/>
                <a:ea typeface="Comfortaa"/>
                <a:cs typeface="Comfortaa"/>
                <a:sym typeface="Comfortaa"/>
              </a:rPr>
              <a:t>We wrapped up our Matter Unit and have now begun our Engineering Unit.  This is going to be a fun one with several engineering projects!  There are a few items that I ask your student to bring to school to help  with the cost of the projects this month.  Be on the lookout for that list, please!</a:t>
            </a:r>
            <a:endParaRPr sz="15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sp>
        <p:nvSpPr>
          <p:cNvPr id="70" name="Google Shape;70;p13"/>
          <p:cNvSpPr/>
          <p:nvPr/>
        </p:nvSpPr>
        <p:spPr>
          <a:xfrm>
            <a:off x="337175" y="6683650"/>
            <a:ext cx="3380700" cy="779400"/>
          </a:xfrm>
          <a:prstGeom prst="flowChartAlternateProcess">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Comfortaa"/>
                <a:ea typeface="Comfortaa"/>
                <a:cs typeface="Comfortaa"/>
                <a:sym typeface="Comfortaa"/>
              </a:rPr>
              <a:t>SCIENCE</a:t>
            </a:r>
            <a:endParaRPr sz="2000">
              <a:solidFill>
                <a:schemeClr val="lt1"/>
              </a:solidFill>
              <a:latin typeface="Comfortaa"/>
              <a:ea typeface="Comfortaa"/>
              <a:cs typeface="Comfortaa"/>
              <a:sym typeface="Comfortaa"/>
            </a:endParaRPr>
          </a:p>
        </p:txBody>
      </p:sp>
      <p:sp>
        <p:nvSpPr>
          <p:cNvPr id="71" name="Google Shape;71;p13"/>
          <p:cNvSpPr/>
          <p:nvPr/>
        </p:nvSpPr>
        <p:spPr>
          <a:xfrm>
            <a:off x="3930800" y="6741600"/>
            <a:ext cx="3717900" cy="3155700"/>
          </a:xfrm>
          <a:prstGeom prst="flowChartAlternate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 sz="1300">
                <a:latin typeface="Comfortaa"/>
                <a:ea typeface="Comfortaa"/>
                <a:cs typeface="Comfortaa"/>
                <a:sym typeface="Comfortaa"/>
              </a:rPr>
              <a:t>  </a:t>
            </a:r>
            <a:r>
              <a:rPr lang="en" sz="1500">
                <a:latin typeface="Comfortaa"/>
                <a:ea typeface="Comfortaa"/>
                <a:cs typeface="Comfortaa"/>
                <a:sym typeface="Comfortaa"/>
              </a:rPr>
              <a:t>We are in the middle of the First American. Students are learning the importance of how everyone’s role in a family/tribe contributes to its continued success, culture, traditions, and government.</a:t>
            </a:r>
            <a:endParaRPr sz="1500">
              <a:latin typeface="Comfortaa"/>
              <a:ea typeface="Comfortaa"/>
              <a:cs typeface="Comfortaa"/>
              <a:sym typeface="Comfortaa"/>
            </a:endParaRPr>
          </a:p>
          <a:p>
            <a:pPr indent="0" lvl="0" marL="0" rtl="0" algn="l">
              <a:spcBef>
                <a:spcPts val="0"/>
              </a:spcBef>
              <a:spcAft>
                <a:spcPts val="0"/>
              </a:spcAft>
              <a:buNone/>
            </a:pPr>
            <a:r>
              <a:rPr lang="en" sz="1500">
                <a:latin typeface="Comfortaa"/>
                <a:ea typeface="Comfortaa"/>
                <a:cs typeface="Comfortaa"/>
                <a:sym typeface="Comfortaa"/>
              </a:rPr>
              <a:t>Students are also beginning to understand the importance of civilizations with in our history.</a:t>
            </a:r>
            <a:endParaRPr sz="15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t/>
            </a:r>
            <a:endParaRPr sz="1500">
              <a:latin typeface="Comfortaa"/>
              <a:ea typeface="Comfortaa"/>
              <a:cs typeface="Comfortaa"/>
              <a:sym typeface="Comfortaa"/>
            </a:endParaRPr>
          </a:p>
          <a:p>
            <a:pPr indent="0" lvl="0" marL="0" rtl="0" algn="l">
              <a:spcBef>
                <a:spcPts val="0"/>
              </a:spcBef>
              <a:spcAft>
                <a:spcPts val="0"/>
              </a:spcAft>
              <a:buNone/>
            </a:pPr>
            <a:r>
              <a:t/>
            </a:r>
            <a:endParaRPr sz="15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p:txBody>
      </p:sp>
      <p:sp>
        <p:nvSpPr>
          <p:cNvPr id="72" name="Google Shape;72;p13"/>
          <p:cNvSpPr/>
          <p:nvPr/>
        </p:nvSpPr>
        <p:spPr>
          <a:xfrm>
            <a:off x="3930800" y="6741600"/>
            <a:ext cx="3380700" cy="779400"/>
          </a:xfrm>
          <a:prstGeom prst="flowChartAlternateProcess">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Comfortaa"/>
                <a:ea typeface="Comfortaa"/>
                <a:cs typeface="Comfortaa"/>
                <a:sym typeface="Comfortaa"/>
              </a:rPr>
              <a:t>SOCIAL STUDIES</a:t>
            </a:r>
            <a:endParaRPr sz="2000">
              <a:solidFill>
                <a:schemeClr val="lt1"/>
              </a:solidFill>
              <a:latin typeface="Comfortaa"/>
              <a:ea typeface="Comfortaa"/>
              <a:cs typeface="Comfortaa"/>
              <a:sym typeface="Comfortaa"/>
            </a:endParaRPr>
          </a:p>
        </p:txBody>
      </p:sp>
      <p:sp>
        <p:nvSpPr>
          <p:cNvPr id="73" name="Google Shape;73;p13"/>
          <p:cNvSpPr/>
          <p:nvPr/>
        </p:nvSpPr>
        <p:spPr>
          <a:xfrm>
            <a:off x="5920725" y="309075"/>
            <a:ext cx="1048723" cy="351123"/>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1"/>
                </a:solidFill>
                <a:latin typeface="Comfortaa"/>
              </a:rPr>
              <a:t>2023</a:t>
            </a:r>
          </a:p>
        </p:txBody>
      </p:sp>
      <p:pic>
        <p:nvPicPr>
          <p:cNvPr id="74" name="Google Shape;74;p13"/>
          <p:cNvPicPr preferRelativeResize="0"/>
          <p:nvPr/>
        </p:nvPicPr>
        <p:blipFill>
          <a:blip r:embed="rId3">
            <a:alphaModFix/>
          </a:blip>
          <a:stretch>
            <a:fillRect/>
          </a:stretch>
        </p:blipFill>
        <p:spPr>
          <a:xfrm>
            <a:off x="3168235" y="6379025"/>
            <a:ext cx="1435915" cy="737400"/>
          </a:xfrm>
          <a:prstGeom prst="rect">
            <a:avLst/>
          </a:prstGeom>
          <a:noFill/>
          <a:ln>
            <a:noFill/>
          </a:ln>
        </p:spPr>
      </p:pic>
      <p:pic>
        <p:nvPicPr>
          <p:cNvPr id="75" name="Google Shape;75;p13"/>
          <p:cNvPicPr preferRelativeResize="0"/>
          <p:nvPr/>
        </p:nvPicPr>
        <p:blipFill>
          <a:blip r:embed="rId4">
            <a:alphaModFix/>
          </a:blip>
          <a:stretch>
            <a:fillRect/>
          </a:stretch>
        </p:blipFill>
        <p:spPr>
          <a:xfrm rot="-1869674">
            <a:off x="31325" y="93161"/>
            <a:ext cx="779400" cy="779400"/>
          </a:xfrm>
          <a:prstGeom prst="rect">
            <a:avLst/>
          </a:prstGeom>
          <a:noFill/>
          <a:ln>
            <a:noFill/>
          </a:ln>
        </p:spPr>
      </p:pic>
      <p:pic>
        <p:nvPicPr>
          <p:cNvPr id="76" name="Google Shape;76;p13"/>
          <p:cNvPicPr preferRelativeResize="0"/>
          <p:nvPr/>
        </p:nvPicPr>
        <p:blipFill>
          <a:blip r:embed="rId4">
            <a:alphaModFix/>
          </a:blip>
          <a:stretch>
            <a:fillRect/>
          </a:stretch>
        </p:blipFill>
        <p:spPr>
          <a:xfrm flipH="1" rot="2388083">
            <a:off x="6897002" y="93161"/>
            <a:ext cx="779399" cy="779399"/>
          </a:xfrm>
          <a:prstGeom prst="rect">
            <a:avLst/>
          </a:prstGeom>
          <a:noFill/>
          <a:ln>
            <a:noFill/>
          </a:ln>
        </p:spPr>
      </p:pic>
      <p:sp>
        <p:nvSpPr>
          <p:cNvPr id="77" name="Google Shape;77;p13"/>
          <p:cNvSpPr/>
          <p:nvPr/>
        </p:nvSpPr>
        <p:spPr>
          <a:xfrm>
            <a:off x="208600" y="3348900"/>
            <a:ext cx="3570300" cy="737400"/>
          </a:xfrm>
          <a:prstGeom prst="flowChartAlternateProcess">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Comfortaa"/>
                <a:ea typeface="Comfortaa"/>
                <a:cs typeface="Comfortaa"/>
                <a:sym typeface="Comfortaa"/>
              </a:rPr>
              <a:t>READING</a:t>
            </a:r>
            <a:endParaRPr sz="2000">
              <a:solidFill>
                <a:schemeClr val="lt1"/>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4"/>
          <p:cNvSpPr/>
          <p:nvPr/>
        </p:nvSpPr>
        <p:spPr>
          <a:xfrm>
            <a:off x="190750" y="554400"/>
            <a:ext cx="7385100" cy="779400"/>
          </a:xfrm>
          <a:prstGeom prst="flowChartAlternateProcess">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Comfortaa"/>
                <a:ea typeface="Comfortaa"/>
                <a:cs typeface="Comfortaa"/>
                <a:sym typeface="Comfortaa"/>
              </a:rPr>
              <a:t>DATES TO REMEMBER</a:t>
            </a:r>
            <a:endParaRPr sz="2000">
              <a:solidFill>
                <a:schemeClr val="lt1"/>
              </a:solidFill>
              <a:latin typeface="Comfortaa"/>
              <a:ea typeface="Comfortaa"/>
              <a:cs typeface="Comfortaa"/>
              <a:sym typeface="Comfortaa"/>
            </a:endParaRPr>
          </a:p>
        </p:txBody>
      </p:sp>
      <p:sp>
        <p:nvSpPr>
          <p:cNvPr id="83" name="Google Shape;83;p14"/>
          <p:cNvSpPr/>
          <p:nvPr/>
        </p:nvSpPr>
        <p:spPr>
          <a:xfrm>
            <a:off x="188250" y="7737100"/>
            <a:ext cx="7416300" cy="2165700"/>
          </a:xfrm>
          <a:prstGeom prst="flowChartAlternateProcess">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rPr lang="en" sz="1600">
                <a:latin typeface="Comfortaa"/>
                <a:ea typeface="Comfortaa"/>
                <a:cs typeface="Comfortaa"/>
                <a:sym typeface="Comfortaa"/>
              </a:rPr>
              <a:t>We welcome parent communication. Please contact any of us for any questions, comments or concerns. </a:t>
            </a:r>
            <a:endParaRPr sz="1600">
              <a:latin typeface="Comfortaa"/>
              <a:ea typeface="Comfortaa"/>
              <a:cs typeface="Comfortaa"/>
              <a:sym typeface="Comfortaa"/>
            </a:endParaRPr>
          </a:p>
          <a:p>
            <a:pPr indent="457200" lvl="0" marL="457200" rtl="0" algn="l">
              <a:spcBef>
                <a:spcPts val="0"/>
              </a:spcBef>
              <a:spcAft>
                <a:spcPts val="0"/>
              </a:spcAft>
              <a:buNone/>
            </a:pPr>
            <a:r>
              <a:rPr lang="en" sz="1600" u="sng">
                <a:solidFill>
                  <a:schemeClr val="hlink"/>
                </a:solidFill>
                <a:latin typeface="Comfortaa"/>
                <a:ea typeface="Comfortaa"/>
                <a:cs typeface="Comfortaa"/>
                <a:sym typeface="Comfortaa"/>
                <a:hlinkClick r:id="rId3"/>
              </a:rPr>
              <a:t>lpesavento@ahsd125.org</a:t>
            </a:r>
            <a:r>
              <a:rPr lang="en" sz="1600">
                <a:latin typeface="Comfortaa"/>
                <a:ea typeface="Comfortaa"/>
                <a:cs typeface="Comfortaa"/>
                <a:sym typeface="Comfortaa"/>
              </a:rPr>
              <a:t>		708-388-6958      FREE app</a:t>
            </a:r>
            <a:endParaRPr sz="1600">
              <a:latin typeface="Comfortaa"/>
              <a:ea typeface="Comfortaa"/>
              <a:cs typeface="Comfortaa"/>
              <a:sym typeface="Comfortaa"/>
            </a:endParaRPr>
          </a:p>
          <a:p>
            <a:pPr indent="457200" lvl="0" marL="457200" rtl="0" algn="l">
              <a:spcBef>
                <a:spcPts val="0"/>
              </a:spcBef>
              <a:spcAft>
                <a:spcPts val="0"/>
              </a:spcAft>
              <a:buNone/>
            </a:pPr>
            <a:r>
              <a:rPr lang="en" sz="1600" u="sng">
                <a:solidFill>
                  <a:schemeClr val="hlink"/>
                </a:solidFill>
                <a:latin typeface="Comfortaa"/>
                <a:ea typeface="Comfortaa"/>
                <a:cs typeface="Comfortaa"/>
                <a:sym typeface="Comfortaa"/>
                <a:hlinkClick r:id="rId4"/>
              </a:rPr>
              <a:t>kputtkammer@ahsd125.org</a:t>
            </a:r>
            <a:endParaRPr sz="1600">
              <a:latin typeface="Comfortaa"/>
              <a:ea typeface="Comfortaa"/>
              <a:cs typeface="Comfortaa"/>
              <a:sym typeface="Comfortaa"/>
            </a:endParaRPr>
          </a:p>
          <a:p>
            <a:pPr indent="457200" lvl="0" marL="457200" rtl="0" algn="l">
              <a:spcBef>
                <a:spcPts val="0"/>
              </a:spcBef>
              <a:spcAft>
                <a:spcPts val="0"/>
              </a:spcAft>
              <a:buNone/>
            </a:pPr>
            <a:r>
              <a:rPr lang="en" sz="1600" u="sng">
                <a:solidFill>
                  <a:schemeClr val="hlink"/>
                </a:solidFill>
                <a:latin typeface="Comfortaa"/>
                <a:ea typeface="Comfortaa"/>
                <a:cs typeface="Comfortaa"/>
                <a:sym typeface="Comfortaa"/>
                <a:hlinkClick r:id="rId5"/>
              </a:rPr>
              <a:t>kuchman@ahsd125.org</a:t>
            </a:r>
            <a:endParaRPr sz="1600">
              <a:latin typeface="Comfortaa"/>
              <a:ea typeface="Comfortaa"/>
              <a:cs typeface="Comfortaa"/>
              <a:sym typeface="Comfortaa"/>
            </a:endParaRPr>
          </a:p>
          <a:p>
            <a:pPr indent="457200" lvl="0" marL="45720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p:txBody>
      </p:sp>
      <p:sp>
        <p:nvSpPr>
          <p:cNvPr id="84" name="Google Shape;84;p14"/>
          <p:cNvSpPr/>
          <p:nvPr/>
        </p:nvSpPr>
        <p:spPr>
          <a:xfrm>
            <a:off x="188250" y="7567050"/>
            <a:ext cx="7416300" cy="472800"/>
          </a:xfrm>
          <a:prstGeom prst="flowChartAlternateProcess">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Comfortaa"/>
                <a:ea typeface="Comfortaa"/>
                <a:cs typeface="Comfortaa"/>
                <a:sym typeface="Comfortaa"/>
              </a:rPr>
              <a:t>CONTACT INFORMATION</a:t>
            </a:r>
            <a:endParaRPr sz="2000">
              <a:solidFill>
                <a:schemeClr val="lt1"/>
              </a:solidFill>
              <a:latin typeface="Comfortaa"/>
              <a:ea typeface="Comfortaa"/>
              <a:cs typeface="Comfortaa"/>
              <a:sym typeface="Comfortaa"/>
            </a:endParaRPr>
          </a:p>
        </p:txBody>
      </p:sp>
      <p:pic>
        <p:nvPicPr>
          <p:cNvPr id="85" name="Google Shape;85;p14"/>
          <p:cNvPicPr preferRelativeResize="0"/>
          <p:nvPr/>
        </p:nvPicPr>
        <p:blipFill>
          <a:blip r:embed="rId6">
            <a:alphaModFix/>
          </a:blip>
          <a:stretch>
            <a:fillRect/>
          </a:stretch>
        </p:blipFill>
        <p:spPr>
          <a:xfrm>
            <a:off x="297825" y="8796013"/>
            <a:ext cx="929850" cy="929850"/>
          </a:xfrm>
          <a:prstGeom prst="rect">
            <a:avLst/>
          </a:prstGeom>
          <a:noFill/>
          <a:ln>
            <a:noFill/>
          </a:ln>
        </p:spPr>
      </p:pic>
      <p:pic>
        <p:nvPicPr>
          <p:cNvPr id="86" name="Google Shape;86;p14"/>
          <p:cNvPicPr preferRelativeResize="0"/>
          <p:nvPr/>
        </p:nvPicPr>
        <p:blipFill>
          <a:blip r:embed="rId7">
            <a:alphaModFix/>
          </a:blip>
          <a:stretch>
            <a:fillRect/>
          </a:stretch>
        </p:blipFill>
        <p:spPr>
          <a:xfrm>
            <a:off x="4622825" y="9066937"/>
            <a:ext cx="663175" cy="663150"/>
          </a:xfrm>
          <a:prstGeom prst="rect">
            <a:avLst/>
          </a:prstGeom>
          <a:noFill/>
          <a:ln>
            <a:noFill/>
          </a:ln>
        </p:spPr>
      </p:pic>
      <p:sp>
        <p:nvSpPr>
          <p:cNvPr id="87" name="Google Shape;87;p14"/>
          <p:cNvSpPr/>
          <p:nvPr/>
        </p:nvSpPr>
        <p:spPr>
          <a:xfrm>
            <a:off x="188250" y="4973331"/>
            <a:ext cx="3731400" cy="2409900"/>
          </a:xfrm>
          <a:prstGeom prst="flowChartAlternate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fortaa"/>
                <a:ea typeface="Comfortaa"/>
                <a:cs typeface="Comfortaa"/>
                <a:sym typeface="Comfortaa"/>
              </a:rPr>
              <a:t>Student should be logging into Reading Plus daily to complete lessons and activities.</a:t>
            </a:r>
            <a:endParaRPr sz="1200">
              <a:solidFill>
                <a:schemeClr val="dk1"/>
              </a:solidFill>
              <a:latin typeface="Comfortaa"/>
              <a:ea typeface="Comfortaa"/>
              <a:cs typeface="Comfortaa"/>
              <a:sym typeface="Comfortaa"/>
            </a:endParaRPr>
          </a:p>
          <a:p>
            <a:pPr indent="0" lvl="0" marL="0" rtl="0" algn="l">
              <a:spcBef>
                <a:spcPts val="0"/>
              </a:spcBef>
              <a:spcAft>
                <a:spcPts val="0"/>
              </a:spcAft>
              <a:buNone/>
            </a:pPr>
            <a:r>
              <a:rPr lang="en" sz="1200">
                <a:solidFill>
                  <a:schemeClr val="dk1"/>
                </a:solidFill>
                <a:latin typeface="Comfortaa"/>
                <a:ea typeface="Comfortaa"/>
                <a:cs typeface="Comfortaa"/>
                <a:sym typeface="Comfortaa"/>
              </a:rPr>
              <a:t>Many students are waiting until Thursday evening to try to get everything completed and they are falling behind.</a:t>
            </a:r>
            <a:endParaRPr sz="1200">
              <a:solidFill>
                <a:schemeClr val="dk1"/>
              </a:solidFill>
              <a:latin typeface="Comfortaa"/>
              <a:ea typeface="Comfortaa"/>
              <a:cs typeface="Comfortaa"/>
              <a:sym typeface="Comfortaa"/>
            </a:endParaRPr>
          </a:p>
          <a:p>
            <a:pPr indent="0" lvl="0" marL="0" rtl="0" algn="l">
              <a:spcBef>
                <a:spcPts val="0"/>
              </a:spcBef>
              <a:spcAft>
                <a:spcPts val="0"/>
              </a:spcAft>
              <a:buNone/>
            </a:pPr>
            <a:r>
              <a:rPr lang="en" sz="1200">
                <a:solidFill>
                  <a:schemeClr val="dk1"/>
                </a:solidFill>
                <a:latin typeface="Comfortaa"/>
                <a:ea typeface="Comfortaa"/>
                <a:cs typeface="Comfortaa"/>
                <a:sym typeface="Comfortaa"/>
              </a:rPr>
              <a:t>Please support your child, by having them set a schedule to work a little bit each day in the program.</a:t>
            </a:r>
            <a:endParaRPr sz="12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1200">
                <a:solidFill>
                  <a:schemeClr val="dk1"/>
                </a:solidFill>
                <a:latin typeface="Comfortaa"/>
                <a:ea typeface="Comfortaa"/>
                <a:cs typeface="Comfortaa"/>
                <a:sym typeface="Comfortaa"/>
              </a:rPr>
              <a:t>The program may be accessed through Google classroom or your child’s classroom website link.</a:t>
            </a:r>
            <a:endParaRPr sz="12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a:p>
        </p:txBody>
      </p:sp>
      <p:sp>
        <p:nvSpPr>
          <p:cNvPr id="88" name="Google Shape;88;p14"/>
          <p:cNvSpPr/>
          <p:nvPr/>
        </p:nvSpPr>
        <p:spPr>
          <a:xfrm>
            <a:off x="188250" y="4010121"/>
            <a:ext cx="3731400" cy="779400"/>
          </a:xfrm>
          <a:prstGeom prst="flowChartAlternateProcess">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Comfortaa"/>
                <a:ea typeface="Comfortaa"/>
                <a:cs typeface="Comfortaa"/>
                <a:sym typeface="Comfortaa"/>
              </a:rPr>
              <a:t>Reading Plus</a:t>
            </a:r>
            <a:endParaRPr sz="2000">
              <a:solidFill>
                <a:schemeClr val="lt1"/>
              </a:solidFill>
              <a:latin typeface="Comfortaa"/>
              <a:ea typeface="Comfortaa"/>
              <a:cs typeface="Comfortaa"/>
              <a:sym typeface="Comfortaa"/>
            </a:endParaRPr>
          </a:p>
        </p:txBody>
      </p:sp>
      <p:sp>
        <p:nvSpPr>
          <p:cNvPr id="89" name="Google Shape;89;p14"/>
          <p:cNvSpPr txBox="1"/>
          <p:nvPr/>
        </p:nvSpPr>
        <p:spPr>
          <a:xfrm rot="1369933">
            <a:off x="5269701" y="2598315"/>
            <a:ext cx="2322477" cy="38478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300">
              <a:latin typeface="Comfortaa"/>
              <a:ea typeface="Comfortaa"/>
              <a:cs typeface="Comfortaa"/>
              <a:sym typeface="Comfortaa"/>
            </a:endParaRPr>
          </a:p>
        </p:txBody>
      </p:sp>
      <p:sp>
        <p:nvSpPr>
          <p:cNvPr id="90" name="Google Shape;90;p14"/>
          <p:cNvSpPr/>
          <p:nvPr/>
        </p:nvSpPr>
        <p:spPr>
          <a:xfrm>
            <a:off x="3980563" y="4060713"/>
            <a:ext cx="3617100" cy="779400"/>
          </a:xfrm>
          <a:prstGeom prst="flowChartAlternateProcess">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Comfortaa"/>
                <a:ea typeface="Comfortaa"/>
                <a:cs typeface="Comfortaa"/>
                <a:sym typeface="Comfortaa"/>
              </a:rPr>
              <a:t>Exact Path Math</a:t>
            </a:r>
            <a:endParaRPr sz="2000">
              <a:solidFill>
                <a:schemeClr val="lt1"/>
              </a:solidFill>
              <a:latin typeface="Comfortaa"/>
              <a:ea typeface="Comfortaa"/>
              <a:cs typeface="Comfortaa"/>
              <a:sym typeface="Comfortaa"/>
            </a:endParaRPr>
          </a:p>
        </p:txBody>
      </p:sp>
      <p:sp>
        <p:nvSpPr>
          <p:cNvPr id="91" name="Google Shape;91;p14"/>
          <p:cNvSpPr/>
          <p:nvPr/>
        </p:nvSpPr>
        <p:spPr>
          <a:xfrm>
            <a:off x="3980575" y="4758572"/>
            <a:ext cx="3617100" cy="2700300"/>
          </a:xfrm>
          <a:prstGeom prst="flowChartAlternate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
                <a:latin typeface="Comfortaa"/>
                <a:ea typeface="Comfortaa"/>
                <a:cs typeface="Comfortaa"/>
                <a:sym typeface="Comfortaa"/>
              </a:rPr>
              <a:t>Exact Path  is a online math program designed to help strengthen your child’s math skills. </a:t>
            </a:r>
            <a:endParaRPr>
              <a:latin typeface="Comfortaa"/>
              <a:ea typeface="Comfortaa"/>
              <a:cs typeface="Comfortaa"/>
              <a:sym typeface="Comfortaa"/>
            </a:endParaRPr>
          </a:p>
          <a:p>
            <a:pPr indent="0" lvl="0" marL="0" rtl="0" algn="l">
              <a:spcBef>
                <a:spcPts val="0"/>
              </a:spcBef>
              <a:spcAft>
                <a:spcPts val="0"/>
              </a:spcAft>
              <a:buNone/>
            </a:pPr>
            <a:r>
              <a:rPr lang="en">
                <a:latin typeface="Comfortaa"/>
                <a:ea typeface="Comfortaa"/>
                <a:cs typeface="Comfortaa"/>
                <a:sym typeface="Comfortaa"/>
              </a:rPr>
              <a:t>Students are required to complete  lessons each week. </a:t>
            </a:r>
            <a:endParaRPr>
              <a:latin typeface="Comfortaa"/>
              <a:ea typeface="Comfortaa"/>
              <a:cs typeface="Comfortaa"/>
              <a:sym typeface="Comfortaa"/>
            </a:endParaRPr>
          </a:p>
          <a:p>
            <a:pPr indent="0" lvl="0" marL="0" rtl="0" algn="l">
              <a:spcBef>
                <a:spcPts val="0"/>
              </a:spcBef>
              <a:spcAft>
                <a:spcPts val="0"/>
              </a:spcAft>
              <a:buNone/>
            </a:pPr>
            <a:r>
              <a:rPr lang="en">
                <a:latin typeface="Comfortaa"/>
                <a:ea typeface="Comfortaa"/>
                <a:cs typeface="Comfortaa"/>
                <a:sym typeface="Comfortaa"/>
              </a:rPr>
              <a:t>All lessons open on Monday mornings and are due Fridays. Working on them a little each day helps lesson the load at the end of the week.</a:t>
            </a:r>
            <a:endParaRPr>
              <a:latin typeface="Comfortaa"/>
              <a:ea typeface="Comfortaa"/>
              <a:cs typeface="Comfortaa"/>
              <a:sym typeface="Comfortaa"/>
            </a:endParaRPr>
          </a:p>
          <a:p>
            <a:pPr indent="0" lvl="0" marL="0" rtl="0" algn="l">
              <a:spcBef>
                <a:spcPts val="0"/>
              </a:spcBef>
              <a:spcAft>
                <a:spcPts val="0"/>
              </a:spcAft>
              <a:buNone/>
            </a:pPr>
            <a:r>
              <a:t/>
            </a:r>
            <a:endParaRPr sz="1500">
              <a:latin typeface="Comfortaa"/>
              <a:ea typeface="Comfortaa"/>
              <a:cs typeface="Comfortaa"/>
              <a:sym typeface="Comfortaa"/>
            </a:endParaRPr>
          </a:p>
          <a:p>
            <a:pPr indent="0" lvl="0" marL="0" rtl="0" algn="l">
              <a:spcBef>
                <a:spcPts val="0"/>
              </a:spcBef>
              <a:spcAft>
                <a:spcPts val="0"/>
              </a:spcAft>
              <a:buNone/>
            </a:pPr>
            <a:r>
              <a:t/>
            </a:r>
            <a:endParaRPr sz="1500">
              <a:latin typeface="Comfortaa"/>
              <a:ea typeface="Comfortaa"/>
              <a:cs typeface="Comfortaa"/>
              <a:sym typeface="Comfortaa"/>
            </a:endParaRPr>
          </a:p>
          <a:p>
            <a:pPr indent="0" lvl="0" marL="0" rtl="0" algn="l">
              <a:spcBef>
                <a:spcPts val="0"/>
              </a:spcBef>
              <a:spcAft>
                <a:spcPts val="0"/>
              </a:spcAft>
              <a:buNone/>
            </a:pPr>
            <a:r>
              <a:t/>
            </a:r>
            <a:endParaRPr sz="1500">
              <a:latin typeface="Comfortaa"/>
              <a:ea typeface="Comfortaa"/>
              <a:cs typeface="Comfortaa"/>
              <a:sym typeface="Comfortaa"/>
            </a:endParaRPr>
          </a:p>
          <a:p>
            <a:pPr indent="0" lvl="0" marL="0" rtl="0" algn="l">
              <a:spcBef>
                <a:spcPts val="0"/>
              </a:spcBef>
              <a:spcAft>
                <a:spcPts val="0"/>
              </a:spcAft>
              <a:buNone/>
            </a:pPr>
            <a:r>
              <a:t/>
            </a:r>
            <a:endParaRPr/>
          </a:p>
        </p:txBody>
      </p:sp>
      <p:pic>
        <p:nvPicPr>
          <p:cNvPr id="92" name="Google Shape;92;p14"/>
          <p:cNvPicPr preferRelativeResize="0"/>
          <p:nvPr/>
        </p:nvPicPr>
        <p:blipFill>
          <a:blip r:embed="rId8">
            <a:alphaModFix/>
          </a:blip>
          <a:stretch>
            <a:fillRect/>
          </a:stretch>
        </p:blipFill>
        <p:spPr>
          <a:xfrm>
            <a:off x="5839375" y="9067050"/>
            <a:ext cx="1528775" cy="662925"/>
          </a:xfrm>
          <a:prstGeom prst="rect">
            <a:avLst/>
          </a:prstGeom>
          <a:noFill/>
          <a:ln>
            <a:noFill/>
          </a:ln>
        </p:spPr>
      </p:pic>
      <p:pic>
        <p:nvPicPr>
          <p:cNvPr id="93" name="Google Shape;93;p14"/>
          <p:cNvPicPr preferRelativeResize="0"/>
          <p:nvPr/>
        </p:nvPicPr>
        <p:blipFill>
          <a:blip r:embed="rId9">
            <a:alphaModFix/>
          </a:blip>
          <a:stretch>
            <a:fillRect/>
          </a:stretch>
        </p:blipFill>
        <p:spPr>
          <a:xfrm>
            <a:off x="3280148" y="3800677"/>
            <a:ext cx="1232500" cy="1136375"/>
          </a:xfrm>
          <a:prstGeom prst="rect">
            <a:avLst/>
          </a:prstGeom>
          <a:noFill/>
          <a:ln>
            <a:noFill/>
          </a:ln>
        </p:spPr>
      </p:pic>
      <p:pic>
        <p:nvPicPr>
          <p:cNvPr id="94" name="Google Shape;94;p14"/>
          <p:cNvPicPr preferRelativeResize="0"/>
          <p:nvPr/>
        </p:nvPicPr>
        <p:blipFill>
          <a:blip r:embed="rId10">
            <a:alphaModFix/>
          </a:blip>
          <a:stretch>
            <a:fillRect/>
          </a:stretch>
        </p:blipFill>
        <p:spPr>
          <a:xfrm>
            <a:off x="0" y="-1"/>
            <a:ext cx="850800" cy="850778"/>
          </a:xfrm>
          <a:prstGeom prst="rect">
            <a:avLst/>
          </a:prstGeom>
          <a:noFill/>
          <a:ln>
            <a:noFill/>
          </a:ln>
        </p:spPr>
      </p:pic>
      <p:pic>
        <p:nvPicPr>
          <p:cNvPr id="95" name="Google Shape;95;p14"/>
          <p:cNvPicPr preferRelativeResize="0"/>
          <p:nvPr/>
        </p:nvPicPr>
        <p:blipFill>
          <a:blip r:embed="rId10">
            <a:alphaModFix/>
          </a:blip>
          <a:stretch>
            <a:fillRect/>
          </a:stretch>
        </p:blipFill>
        <p:spPr>
          <a:xfrm flipH="1">
            <a:off x="6947400" y="-1"/>
            <a:ext cx="850800" cy="850778"/>
          </a:xfrm>
          <a:prstGeom prst="rect">
            <a:avLst/>
          </a:prstGeom>
          <a:noFill/>
          <a:ln>
            <a:noFill/>
          </a:ln>
        </p:spPr>
      </p:pic>
      <p:sp>
        <p:nvSpPr>
          <p:cNvPr id="96" name="Google Shape;96;p14"/>
          <p:cNvSpPr/>
          <p:nvPr/>
        </p:nvSpPr>
        <p:spPr>
          <a:xfrm>
            <a:off x="190750" y="1333800"/>
            <a:ext cx="7385100" cy="2591700"/>
          </a:xfrm>
          <a:prstGeom prst="flowChartAlternateProcess">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1st ~  Candy Cane Sales Begin</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latin typeface="Comfortaa"/>
                <a:ea typeface="Comfortaa"/>
                <a:cs typeface="Comfortaa"/>
                <a:sym typeface="Comfortaa"/>
              </a:rPr>
              <a:t>7th ~ Hamlin Band Concert @ Meadow Lane</a:t>
            </a:r>
            <a:endParaRPr>
              <a:latin typeface="Comfortaa"/>
              <a:ea typeface="Comfortaa"/>
              <a:cs typeface="Comfortaa"/>
              <a:sym typeface="Comfortaa"/>
            </a:endParaRPr>
          </a:p>
          <a:p>
            <a:pPr indent="0" lvl="0" marL="0" rtl="0" algn="l">
              <a:lnSpc>
                <a:spcPct val="150000"/>
              </a:lnSpc>
              <a:spcBef>
                <a:spcPts val="0"/>
              </a:spcBef>
              <a:spcAft>
                <a:spcPts val="0"/>
              </a:spcAft>
              <a:buNone/>
            </a:pPr>
            <a:r>
              <a:rPr lang="en">
                <a:latin typeface="Comfortaa"/>
                <a:ea typeface="Comfortaa"/>
                <a:cs typeface="Comfortaa"/>
                <a:sym typeface="Comfortaa"/>
              </a:rPr>
              <a:t>12th~Bd. of Ed. Mtg., 6:30 @ Hamlin</a:t>
            </a:r>
            <a:endParaRPr>
              <a:latin typeface="Comfortaa"/>
              <a:ea typeface="Comfortaa"/>
              <a:cs typeface="Comfortaa"/>
              <a:sym typeface="Comfortaa"/>
            </a:endParaRPr>
          </a:p>
          <a:p>
            <a:pPr indent="0" lvl="0" marL="0" rtl="0" algn="l">
              <a:lnSpc>
                <a:spcPct val="150000"/>
              </a:lnSpc>
              <a:spcBef>
                <a:spcPts val="0"/>
              </a:spcBef>
              <a:spcAft>
                <a:spcPts val="0"/>
              </a:spcAft>
              <a:buNone/>
            </a:pPr>
            <a:r>
              <a:rPr lang="en">
                <a:latin typeface="Comfortaa"/>
                <a:ea typeface="Comfortaa"/>
                <a:cs typeface="Comfortaa"/>
                <a:sym typeface="Comfortaa"/>
              </a:rPr>
              <a:t>18th ~ All School Field Trip to Museum of Science &amp; Industry</a:t>
            </a:r>
            <a:endParaRPr>
              <a:latin typeface="Comfortaa"/>
              <a:ea typeface="Comfortaa"/>
              <a:cs typeface="Comfortaa"/>
              <a:sym typeface="Comfortaa"/>
            </a:endParaRPr>
          </a:p>
          <a:p>
            <a:pPr indent="0" lvl="0" marL="0" rtl="0" algn="l">
              <a:lnSpc>
                <a:spcPct val="150000"/>
              </a:lnSpc>
              <a:spcBef>
                <a:spcPts val="0"/>
              </a:spcBef>
              <a:spcAft>
                <a:spcPts val="0"/>
              </a:spcAft>
              <a:buNone/>
            </a:pPr>
            <a:r>
              <a:rPr lang="en">
                <a:latin typeface="Comfortaa"/>
                <a:ea typeface="Comfortaa"/>
                <a:cs typeface="Comfortaa"/>
                <a:sym typeface="Comfortaa"/>
              </a:rPr>
              <a:t>		</a:t>
            </a:r>
            <a:r>
              <a:rPr b="1" lang="en">
                <a:latin typeface="Comfortaa"/>
                <a:ea typeface="Comfortaa"/>
                <a:cs typeface="Comfortaa"/>
                <a:sym typeface="Comfortaa"/>
              </a:rPr>
              <a:t>Forms Due: Dec. 8th; $10 per child</a:t>
            </a:r>
            <a:endParaRPr b="1">
              <a:latin typeface="Comfortaa"/>
              <a:ea typeface="Comfortaa"/>
              <a:cs typeface="Comfortaa"/>
              <a:sym typeface="Comfortaa"/>
            </a:endParaRPr>
          </a:p>
          <a:p>
            <a:pPr indent="0" lvl="0" marL="0" rtl="0" algn="l">
              <a:lnSpc>
                <a:spcPct val="150000"/>
              </a:lnSpc>
              <a:spcBef>
                <a:spcPts val="0"/>
              </a:spcBef>
              <a:spcAft>
                <a:spcPts val="0"/>
              </a:spcAft>
              <a:buNone/>
            </a:pPr>
            <a:r>
              <a:rPr lang="en">
                <a:latin typeface="Comfortaa"/>
                <a:ea typeface="Comfortaa"/>
                <a:cs typeface="Comfortaa"/>
                <a:sym typeface="Comfortaa"/>
              </a:rPr>
              <a:t>18th ~ 21st ~ Student Council Spirit Week</a:t>
            </a:r>
            <a:endParaRPr>
              <a:latin typeface="Comfortaa"/>
              <a:ea typeface="Comfortaa"/>
              <a:cs typeface="Comfortaa"/>
              <a:sym typeface="Comfortaa"/>
            </a:endParaRPr>
          </a:p>
          <a:p>
            <a:pPr indent="0" lvl="0" marL="0" rtl="0" algn="l">
              <a:lnSpc>
                <a:spcPct val="150000"/>
              </a:lnSpc>
              <a:spcBef>
                <a:spcPts val="0"/>
              </a:spcBef>
              <a:spcAft>
                <a:spcPts val="0"/>
              </a:spcAft>
              <a:buNone/>
            </a:pPr>
            <a:r>
              <a:rPr lang="en">
                <a:latin typeface="Comfortaa"/>
                <a:ea typeface="Comfortaa"/>
                <a:cs typeface="Comfortaa"/>
                <a:sym typeface="Comfortaa"/>
              </a:rPr>
              <a:t>19th ~ Santa Visit </a:t>
            </a:r>
            <a:endParaRPr>
              <a:latin typeface="Comfortaa"/>
              <a:ea typeface="Comfortaa"/>
              <a:cs typeface="Comfortaa"/>
              <a:sym typeface="Comfortaa"/>
            </a:endParaRPr>
          </a:p>
          <a:p>
            <a:pPr indent="0" lvl="0" marL="0" rtl="0" algn="l">
              <a:lnSpc>
                <a:spcPct val="150000"/>
              </a:lnSpc>
              <a:spcBef>
                <a:spcPts val="0"/>
              </a:spcBef>
              <a:spcAft>
                <a:spcPts val="0"/>
              </a:spcAft>
              <a:buNone/>
            </a:pPr>
            <a:r>
              <a:rPr lang="en">
                <a:latin typeface="Comfortaa"/>
                <a:ea typeface="Comfortaa"/>
                <a:cs typeface="Comfortaa"/>
                <a:sym typeface="Comfortaa"/>
              </a:rPr>
              <a:t>21st~Half Day/Early Dismissal @ 11:15</a:t>
            </a:r>
            <a:endParaRPr/>
          </a:p>
        </p:txBody>
      </p:sp>
      <p:pic>
        <p:nvPicPr>
          <p:cNvPr id="97" name="Google Shape;97;p14"/>
          <p:cNvPicPr preferRelativeResize="0"/>
          <p:nvPr/>
        </p:nvPicPr>
        <p:blipFill>
          <a:blip r:embed="rId11">
            <a:alphaModFix/>
          </a:blip>
          <a:stretch>
            <a:fillRect/>
          </a:stretch>
        </p:blipFill>
        <p:spPr>
          <a:xfrm rot="-1598753">
            <a:off x="5251230" y="1703490"/>
            <a:ext cx="713563" cy="654472"/>
          </a:xfrm>
          <a:prstGeom prst="rect">
            <a:avLst/>
          </a:prstGeom>
          <a:noFill/>
          <a:ln>
            <a:noFill/>
          </a:ln>
        </p:spPr>
      </p:pic>
      <p:pic>
        <p:nvPicPr>
          <p:cNvPr id="98" name="Google Shape;98;p14"/>
          <p:cNvPicPr preferRelativeResize="0"/>
          <p:nvPr/>
        </p:nvPicPr>
        <p:blipFill>
          <a:blip r:embed="rId12">
            <a:alphaModFix/>
          </a:blip>
          <a:stretch>
            <a:fillRect/>
          </a:stretch>
        </p:blipFill>
        <p:spPr>
          <a:xfrm>
            <a:off x="4132798" y="2714600"/>
            <a:ext cx="850800" cy="850800"/>
          </a:xfrm>
          <a:prstGeom prst="rect">
            <a:avLst/>
          </a:prstGeom>
          <a:noFill/>
          <a:ln>
            <a:noFill/>
          </a:ln>
        </p:spPr>
      </p:pic>
      <p:pic>
        <p:nvPicPr>
          <p:cNvPr id="99" name="Google Shape;99;p14"/>
          <p:cNvPicPr preferRelativeResize="0"/>
          <p:nvPr/>
        </p:nvPicPr>
        <p:blipFill>
          <a:blip r:embed="rId13">
            <a:alphaModFix/>
          </a:blip>
          <a:stretch>
            <a:fillRect/>
          </a:stretch>
        </p:blipFill>
        <p:spPr>
          <a:xfrm rot="1538042">
            <a:off x="6178363" y="1910388"/>
            <a:ext cx="850800" cy="850800"/>
          </a:xfrm>
          <a:prstGeom prst="rect">
            <a:avLst/>
          </a:prstGeom>
          <a:noFill/>
          <a:ln>
            <a:noFill/>
          </a:ln>
        </p:spPr>
      </p:pic>
      <p:sp>
        <p:nvSpPr>
          <p:cNvPr id="100" name="Google Shape;100;p14"/>
          <p:cNvSpPr txBox="1"/>
          <p:nvPr/>
        </p:nvSpPr>
        <p:spPr>
          <a:xfrm>
            <a:off x="5078150" y="2730725"/>
            <a:ext cx="2289900" cy="113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*Please dress for the weather. We are outside unless 20 degrees or lower.</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